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67" r:id="rId3"/>
    <p:sldId id="271" r:id="rId4"/>
    <p:sldId id="264" r:id="rId5"/>
    <p:sldId id="265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08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96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55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25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77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913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5854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08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1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4188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29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07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ah.es/es/estudios/estudios-oficiales/grado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.jccm.es/es/fpclm" TargetMode="External"/><Relationship Id="rId2" Type="http://schemas.openxmlformats.org/officeDocument/2006/relationships/hyperlink" Target="http://todofp.es/inicio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3184C-4E02-4869-9603-078C3739C9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ORIENTACIÓN ACADÉMICA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6FDE69-5578-4030-8736-32FC5EE08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703405"/>
          </a:xfrm>
        </p:spPr>
        <p:txBody>
          <a:bodyPr>
            <a:normAutofit/>
          </a:bodyPr>
          <a:lstStyle/>
          <a:p>
            <a:r>
              <a:rPr lang="es-ES" dirty="0"/>
              <a:t>3º DE eso- </a:t>
            </a:r>
            <a:r>
              <a:rPr lang="es-ES" dirty="0" err="1"/>
              <a:t>Ies</a:t>
            </a:r>
            <a:r>
              <a:rPr lang="es-ES" dirty="0"/>
              <a:t> “CARMEN BURGOS DE SEGUÍ”</a:t>
            </a:r>
          </a:p>
          <a:p>
            <a:r>
              <a:rPr lang="es-ES" dirty="0"/>
              <a:t>ALOVERA-GUADALAJARA</a:t>
            </a:r>
          </a:p>
          <a:p>
            <a:r>
              <a:rPr lang="es-ES" i="1" dirty="0" err="1"/>
              <a:t>Mª</a:t>
            </a:r>
            <a:r>
              <a:rPr lang="es-ES" i="1" dirty="0"/>
              <a:t> DEL Carmen Poyo Zúñiga.</a:t>
            </a:r>
          </a:p>
        </p:txBody>
      </p:sp>
    </p:spTree>
    <p:extLst>
      <p:ext uri="{BB962C8B-B14F-4D97-AF65-F5344CB8AC3E}">
        <p14:creationId xmlns:p14="http://schemas.microsoft.com/office/powerpoint/2010/main" val="274345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44962E-F4AF-43E6-8818-183AE743C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4000" dirty="0"/>
              <a:t>orientación académica-3º eso</a:t>
            </a:r>
            <a:br>
              <a:rPr lang="es-ES" sz="4000" dirty="0"/>
            </a:br>
            <a:r>
              <a:rPr lang="es-ES" sz="4000" dirty="0"/>
              <a:t>alternativas al final de curso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088FCB-942E-499E-940E-BDB54A11C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3200" b="1" i="1" u="sng" dirty="0"/>
              <a:t>REPETIR 3º DE ESO</a:t>
            </a:r>
          </a:p>
          <a:p>
            <a:r>
              <a:rPr lang="es-ES" b="1" dirty="0"/>
              <a:t>3 MATERIAS SUSPENSAS.</a:t>
            </a:r>
          </a:p>
          <a:p>
            <a:endParaRPr lang="es-ES" b="1" dirty="0"/>
          </a:p>
          <a:p>
            <a:pPr algn="just"/>
            <a:r>
              <a:rPr lang="es-ES" b="1" dirty="0"/>
              <a:t>2 MATERIAS SUSPENSAS SI SON LENGUA CASTELLANA Y LITERATURA Y MATEMÁTICAS (Simultáneamente).</a:t>
            </a:r>
          </a:p>
          <a:p>
            <a:endParaRPr lang="es-ES" b="1" dirty="0"/>
          </a:p>
          <a:p>
            <a:pPr algn="just"/>
            <a:r>
              <a:rPr lang="es-ES" b="1" dirty="0"/>
              <a:t>SE PUEDE REPETIR UNA VEZ CADA CURSO Y DOS VECES EN LA E.S.O.</a:t>
            </a:r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546813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D8148-C244-475E-8CFE-DDDC432C6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51792"/>
            <a:ext cx="9603275" cy="1537252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4800" dirty="0"/>
            </a:br>
            <a:r>
              <a:rPr lang="es-ES" sz="4800" dirty="0"/>
              <a:t>orientación académica-3º eso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394444-6E17-47C3-A39B-BB5EC8D72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2" y="1948070"/>
            <a:ext cx="11171583" cy="40419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b="1" i="1" u="sng" dirty="0"/>
              <a:t>PROMOCIONAR A 4º DE ESO</a:t>
            </a:r>
            <a:r>
              <a:rPr lang="es-ES" b="1" i="1" dirty="0"/>
              <a:t>:</a:t>
            </a:r>
            <a:endParaRPr lang="es-ES" b="1" i="1" u="sng" dirty="0"/>
          </a:p>
          <a:p>
            <a:pPr marL="0" indent="0" algn="ctr">
              <a:buNone/>
            </a:pPr>
            <a:r>
              <a:rPr lang="es-ES" sz="1800" b="1" dirty="0"/>
              <a:t>4º OPCIÓN DE ENSEÑANZAS ACADÉMICAS PARA LA INICIACIÓN AL BACHILLERATO</a:t>
            </a:r>
          </a:p>
          <a:p>
            <a:pPr algn="just"/>
            <a:r>
              <a:rPr lang="es-ES" sz="1800" b="1" u="sng" dirty="0"/>
              <a:t>MATERIAS TRONCALES GENERALES</a:t>
            </a:r>
            <a:r>
              <a:rPr lang="es-ES" sz="1800" dirty="0"/>
              <a:t>: Geografía e Historia; Lengua Castellana y Literatura; Matemáticas orientadas a las enseñanzas académicas y Primera Lengua Extranjera (cursaréis las 4).</a:t>
            </a:r>
            <a:endParaRPr lang="es-ES" sz="1800" b="1" u="sng" dirty="0"/>
          </a:p>
          <a:p>
            <a:pPr algn="just"/>
            <a:r>
              <a:rPr lang="es-ES" sz="1800" b="1" u="sng" dirty="0"/>
              <a:t>MATERIAS TRONCALES DE OPCIÓN</a:t>
            </a:r>
            <a:r>
              <a:rPr lang="es-ES" sz="1800" b="1" dirty="0"/>
              <a:t>: </a:t>
            </a:r>
            <a:r>
              <a:rPr lang="es-ES" sz="1800" dirty="0"/>
              <a:t>Biología y Geología; Economía; Física y Química; Latín (elegir 2)</a:t>
            </a:r>
            <a:endParaRPr lang="es-ES" sz="1800" b="1" u="sng" dirty="0"/>
          </a:p>
          <a:p>
            <a:pPr algn="just"/>
            <a:r>
              <a:rPr lang="es-ES" sz="1800" b="1" u="sng" dirty="0"/>
              <a:t>MATERIAS ESPECÍFICAS OBLIGATORIAS</a:t>
            </a:r>
            <a:r>
              <a:rPr lang="es-ES" sz="1800" b="1" dirty="0"/>
              <a:t>: </a:t>
            </a:r>
            <a:r>
              <a:rPr lang="es-ES" sz="1800" dirty="0"/>
              <a:t>Educación Física; Filosofía, Religión o Valores Éticos (3 materias)</a:t>
            </a:r>
            <a:endParaRPr lang="es-ES" sz="1800" b="1" u="sng" dirty="0"/>
          </a:p>
          <a:p>
            <a:pPr algn="just"/>
            <a:r>
              <a:rPr lang="es-ES" sz="1800" b="1" u="sng" dirty="0"/>
              <a:t>MATERIAS ESPECÍFICAS DE OPCIÓN Y DE LIBRE CONFIGURACIÓN AUTONÓMICA</a:t>
            </a:r>
            <a:r>
              <a:rPr lang="es-ES" sz="1800" b="1" dirty="0"/>
              <a:t>: </a:t>
            </a:r>
            <a:r>
              <a:rPr lang="es-ES" sz="1800" dirty="0"/>
              <a:t>Artes Escénicas y Danza; Cultura Científica; Cultura Clásica; Educación Plástica, Visual y Audiovisual; Música; Segunda Lengua Extranjera (Alemán, Francés, Inglés e Italiano); Tecnología Robótica; Tecnologías de la Información y la Comunicación (2 materias)</a:t>
            </a:r>
            <a:endParaRPr lang="es-ES" sz="1800" b="1" u="sng" dirty="0"/>
          </a:p>
          <a:p>
            <a:pPr marL="0" indent="0" algn="just">
              <a:buNone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97363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286EF-8092-4A77-B517-936483C5D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82385"/>
            <a:ext cx="9603275" cy="1471369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4800" dirty="0"/>
            </a:br>
            <a:r>
              <a:rPr lang="es-ES" sz="4800" dirty="0"/>
              <a:t>orientación académica-3º eso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9D96C-F2FB-42A3-8B63-F75CD0883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1853755"/>
            <a:ext cx="10899913" cy="424224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b="1" i="1" u="sng" dirty="0"/>
              <a:t>PROMOCIONAR A 4º DE ESO</a:t>
            </a:r>
            <a:r>
              <a:rPr lang="es-ES" b="1" i="1" dirty="0"/>
              <a:t>:</a:t>
            </a:r>
            <a:endParaRPr lang="es-ES" b="1" dirty="0"/>
          </a:p>
          <a:p>
            <a:pPr marL="0" indent="0" algn="ctr">
              <a:buNone/>
            </a:pPr>
            <a:r>
              <a:rPr lang="es-ES" sz="1800" b="1" dirty="0"/>
              <a:t>4º OPCIÓN DE ENSEÑANZAS APLICADAS PARA LA INICIACIÓN A LA F. P.</a:t>
            </a:r>
          </a:p>
          <a:p>
            <a:pPr algn="just"/>
            <a:r>
              <a:rPr lang="es-ES" sz="1800" b="1" u="sng" dirty="0"/>
              <a:t>MATERIAS TRONCALES GENERALES</a:t>
            </a:r>
            <a:r>
              <a:rPr lang="es-ES" sz="1800" dirty="0"/>
              <a:t>: Geografía e Historia; Lengua Castellana y Literatura; Matemáticas orientadas a las enseñanzas aplicadas y Primera Lengua Extranjera (cursaréis las 4).</a:t>
            </a:r>
            <a:endParaRPr lang="es-ES" sz="1800" b="1" u="sng" dirty="0"/>
          </a:p>
          <a:p>
            <a:pPr algn="just"/>
            <a:r>
              <a:rPr lang="es-ES" sz="1800" b="1" u="sng" dirty="0"/>
              <a:t>MATERIAS TRONCALES DE OPCIÓN</a:t>
            </a:r>
            <a:r>
              <a:rPr lang="es-ES" sz="1800" b="1" dirty="0"/>
              <a:t>: </a:t>
            </a:r>
            <a:r>
              <a:rPr lang="es-ES" sz="1800" dirty="0"/>
              <a:t>Tecnología con carácter preceptivo; y una materia a elegir entre: Ciencias Aplicadas a la Actividad Profesional; Iniciación a la Actividad Emprendedora y Empresarial (2 materias)</a:t>
            </a:r>
            <a:endParaRPr lang="es-ES" sz="1800" b="1" u="sng" dirty="0"/>
          </a:p>
          <a:p>
            <a:pPr algn="just"/>
            <a:r>
              <a:rPr lang="es-ES" sz="1800" b="1" u="sng" dirty="0"/>
              <a:t>MATERIAS ESPECÍFICAS OBLIGATORIAS</a:t>
            </a:r>
            <a:r>
              <a:rPr lang="es-ES" sz="1800" b="1" dirty="0"/>
              <a:t>: </a:t>
            </a:r>
            <a:r>
              <a:rPr lang="es-ES" sz="1800" dirty="0"/>
              <a:t>Educación Física; Religión o Valores Éticos; Tecnologías de la Información y la Comunicación (3 materias)</a:t>
            </a:r>
            <a:endParaRPr lang="es-ES" sz="1800" b="1" u="sng" dirty="0"/>
          </a:p>
          <a:p>
            <a:pPr algn="just"/>
            <a:r>
              <a:rPr lang="es-ES" sz="1800" b="1" u="sng" dirty="0"/>
              <a:t>MATERIAS ESPECÍFICAS DE OPCIÓN Y DE LIBRE CONFIGURACIÓN AUTONÓMICA</a:t>
            </a:r>
            <a:r>
              <a:rPr lang="es-ES" sz="1800" b="1" dirty="0"/>
              <a:t>: </a:t>
            </a:r>
            <a:r>
              <a:rPr lang="es-ES" sz="1800" dirty="0"/>
              <a:t>Artes Escénicas y Danza; Cultura Científica; Cultura Clásica; Educación Plástica, Visual y Audiovisual; Filosofía; Música; Segunda Lengua Extranjera (Alemán, Francés, Inglés e Italiano)-(2 materias).</a:t>
            </a:r>
            <a:endParaRPr lang="es-ES" sz="1800" b="1" u="sng" dirty="0"/>
          </a:p>
          <a:p>
            <a:pPr algn="just"/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03467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8407F0-6766-41BC-A2A8-8755F1955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44557"/>
            <a:ext cx="9603275" cy="1509197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4800" dirty="0"/>
            </a:br>
            <a:r>
              <a:rPr lang="es-ES" sz="4800" dirty="0"/>
              <a:t>orientación académica-3º eso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A42B5-83DF-4B8B-A529-8309AEBA3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dirty="0"/>
          </a:p>
          <a:p>
            <a:pPr algn="just"/>
            <a:r>
              <a:rPr lang="es-ES" dirty="0"/>
              <a:t>Tras finalizar 4º de ESO, con las materias aprobadas, obtendré el </a:t>
            </a:r>
            <a:r>
              <a:rPr lang="es-ES" b="1" dirty="0"/>
              <a:t>GRADUADO</a:t>
            </a:r>
            <a:r>
              <a:rPr lang="es-ES" dirty="0"/>
              <a:t> EN EDUCACIÓN SECUNDARIA OBLIGATORIA.</a:t>
            </a:r>
          </a:p>
          <a:p>
            <a:pPr algn="just"/>
            <a:r>
              <a:rPr lang="es-ES" dirty="0"/>
              <a:t>Con el GESO y por cualquier opción (académicas o aplicadas), puedo incorporarme en </a:t>
            </a:r>
            <a:r>
              <a:rPr lang="es-ES" b="1" dirty="0"/>
              <a:t>BACHILLERATO </a:t>
            </a:r>
            <a:r>
              <a:rPr lang="es-ES" dirty="0"/>
              <a:t>(en cualquier modalidad) o en </a:t>
            </a:r>
            <a:r>
              <a:rPr lang="es-ES" b="1" dirty="0"/>
              <a:t>CICLOS FORMATIVOS</a:t>
            </a:r>
            <a:r>
              <a:rPr lang="es-ES" dirty="0"/>
              <a:t> DE FORMACIÓN PROFESIONAL DE </a:t>
            </a:r>
            <a:r>
              <a:rPr lang="es-ES" b="1" dirty="0"/>
              <a:t>GRADO MEDIO</a:t>
            </a:r>
            <a:r>
              <a:rPr lang="es-ES" dirty="0"/>
              <a:t>.</a:t>
            </a:r>
          </a:p>
          <a:p>
            <a:pPr algn="just"/>
            <a:r>
              <a:rPr lang="es-ES" dirty="0"/>
              <a:t>Imprescindible tener muy en cuenta el </a:t>
            </a:r>
            <a:r>
              <a:rPr lang="es-ES" b="1" u="sng" dirty="0"/>
              <a:t>consejo orientador</a:t>
            </a:r>
            <a:r>
              <a:rPr lang="es-ES" dirty="0"/>
              <a:t> de la junta de evaluación de final de curso. El tutor/a es quien mejor conoce a sus alumnos/as y quien más información ha recogido sobre su alumnado.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20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75C83-087E-4393-AF31-0C7E243B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09601"/>
            <a:ext cx="9603275" cy="124415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800" dirty="0"/>
              <a:t>orientación académica-3º eso</a:t>
            </a:r>
            <a:br>
              <a:rPr lang="es-ES" sz="4800" dirty="0"/>
            </a:br>
            <a:r>
              <a:rPr lang="es-ES" sz="4800" dirty="0"/>
              <a:t>bachillerato</a:t>
            </a:r>
            <a:br>
              <a:rPr lang="es-ES" sz="4800" dirty="0"/>
            </a:br>
            <a:endParaRPr lang="es-ES" sz="4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855D18-6C88-4507-B658-D7F3F23C2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b="1" i="1" u="sng" dirty="0"/>
              <a:t>MODALIDADES DE BACHILLERATO</a:t>
            </a:r>
          </a:p>
          <a:p>
            <a:pPr algn="just"/>
            <a:r>
              <a:rPr lang="es-ES" b="1" dirty="0"/>
              <a:t>ARTES con los itinerarios de Artes Plásticas, Diseño e Imagen y Artes Escénicas, Música y Danza.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CIENCIAS con los itinerarios de Ciencias de la Salud y Ciencias e Ingeniería.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HUMANIDADES Y CIENCIAS SOCIALES, con los itinerarios de Humanidades y Ciencias Sociales.</a:t>
            </a:r>
          </a:p>
        </p:txBody>
      </p:sp>
    </p:spTree>
    <p:extLst>
      <p:ext uri="{BB962C8B-B14F-4D97-AF65-F5344CB8AC3E}">
        <p14:creationId xmlns:p14="http://schemas.microsoft.com/office/powerpoint/2010/main" val="1622056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0298B-00EB-4891-B4DE-8E85F79F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4000" dirty="0"/>
              <a:t>orientación académica-3º eso</a:t>
            </a:r>
            <a:br>
              <a:rPr lang="es-ES" sz="4000" dirty="0"/>
            </a:br>
            <a:r>
              <a:rPr lang="es-ES" sz="4000" dirty="0"/>
              <a:t>bachillerato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CF5F52-4F39-46FA-A685-C2990D824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2400" b="1" i="1" u="sng" dirty="0"/>
              <a:t>RAMAS DE CONOCIMIENTO EN LA UNIVERSIDAD.</a:t>
            </a:r>
          </a:p>
          <a:p>
            <a:pPr marL="0" indent="0" algn="ctr">
              <a:buNone/>
            </a:pPr>
            <a:endParaRPr lang="es-ES" sz="2400" b="1" i="1" u="sng" dirty="0"/>
          </a:p>
          <a:p>
            <a:r>
              <a:rPr lang="es-ES" b="1" dirty="0"/>
              <a:t>CIENCIAS </a:t>
            </a:r>
          </a:p>
          <a:p>
            <a:r>
              <a:rPr lang="es-ES" b="1" dirty="0"/>
              <a:t>CIENCIAS DE LA SALUD</a:t>
            </a:r>
          </a:p>
          <a:p>
            <a:r>
              <a:rPr lang="es-ES" b="1" dirty="0"/>
              <a:t>ARTES Y HUMANIDADES</a:t>
            </a:r>
          </a:p>
          <a:p>
            <a:r>
              <a:rPr lang="es-ES" b="1" dirty="0"/>
              <a:t>INGENIERÍA Y ARQUITECTURA</a:t>
            </a:r>
          </a:p>
          <a:p>
            <a:r>
              <a:rPr lang="es-ES" b="1" dirty="0"/>
              <a:t>CIENCIAS SOCIALES Y JURÍDICAS.</a:t>
            </a:r>
          </a:p>
          <a:p>
            <a:pPr marL="0" indent="0" algn="ctr">
              <a:buNone/>
            </a:pPr>
            <a:r>
              <a:rPr lang="es-ES" b="1" dirty="0">
                <a:hlinkClick r:id="rId2"/>
              </a:rPr>
              <a:t>https://www.uah.es/es/estudios/estudios-oficiales/grados/</a:t>
            </a:r>
            <a:endParaRPr lang="es-ES" b="1" dirty="0"/>
          </a:p>
          <a:p>
            <a:pPr algn="ctr"/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322253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FE467F-9B89-4045-80D3-CA7AAAAAD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84313"/>
            <a:ext cx="9603275" cy="153196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/>
              <a:t>orientación académica-3º eso</a:t>
            </a:r>
            <a:br>
              <a:rPr lang="es-ES" sz="4000" dirty="0"/>
            </a:br>
            <a:r>
              <a:rPr lang="es-ES" sz="4000" dirty="0"/>
              <a:t>formación profesional de grado medio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29754C-D617-43C7-8330-6B358A784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Se estructura y organiza en FAMILIAS PROFESIONALES.</a:t>
            </a:r>
          </a:p>
          <a:p>
            <a:endParaRPr lang="es-ES" b="1" dirty="0"/>
          </a:p>
          <a:p>
            <a:r>
              <a:rPr lang="es-ES" b="1" dirty="0"/>
              <a:t>TODA LA INFORMACIÓN PUEDE CONSULTARSE EN </a:t>
            </a:r>
          </a:p>
          <a:p>
            <a:pPr marL="0" indent="0">
              <a:buNone/>
            </a:pPr>
            <a:r>
              <a:rPr lang="es-ES" b="1" dirty="0"/>
              <a:t>	- TODOFP</a:t>
            </a:r>
          </a:p>
          <a:p>
            <a:pPr marL="0" indent="0" algn="ctr">
              <a:buNone/>
            </a:pPr>
            <a:r>
              <a:rPr lang="es-ES" b="1" dirty="0">
                <a:hlinkClick r:id="rId2"/>
              </a:rPr>
              <a:t>http://todofp.es/inicio.html</a:t>
            </a:r>
            <a:endParaRPr lang="es-ES" b="1" dirty="0"/>
          </a:p>
          <a:p>
            <a:pPr marL="0" indent="0">
              <a:buNone/>
            </a:pPr>
            <a:r>
              <a:rPr lang="es-ES" b="1" dirty="0"/>
              <a:t>	- EDUCACIÓN AL DÍA JCCM FP.</a:t>
            </a:r>
          </a:p>
          <a:p>
            <a:pPr marL="0" indent="0" algn="ctr">
              <a:buNone/>
            </a:pPr>
            <a:r>
              <a:rPr lang="es-ES" b="1" dirty="0">
                <a:hlinkClick r:id="rId3"/>
              </a:rPr>
              <a:t>http://www.educa.jccm.es/es/fpclm</a:t>
            </a:r>
            <a:endParaRPr lang="es-ES" b="1" dirty="0"/>
          </a:p>
          <a:p>
            <a:pPr marL="0" indent="0" algn="ctr">
              <a:buNone/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54225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1D6D7F-C915-42C6-82D4-628D94755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016DFD-9033-4300-8AFA-41AB2D1FF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6600" b="1" dirty="0">
                <a:solidFill>
                  <a:srgbClr val="7030A0"/>
                </a:solidFill>
              </a:rPr>
              <a:t>GRACIAS POR VUESTRA ATENCIÓN</a:t>
            </a:r>
            <a:endParaRPr lang="es-ES" sz="6600" dirty="0"/>
          </a:p>
        </p:txBody>
      </p:sp>
    </p:spTree>
    <p:extLst>
      <p:ext uri="{BB962C8B-B14F-4D97-AF65-F5344CB8AC3E}">
        <p14:creationId xmlns:p14="http://schemas.microsoft.com/office/powerpoint/2010/main" val="92348620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171</TotalTime>
  <Words>560</Words>
  <Application>Microsoft Office PowerPoint</Application>
  <PresentationFormat>Panorámica</PresentationFormat>
  <Paragraphs>56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Galería</vt:lpstr>
      <vt:lpstr>ORIENTACIÓN ACADÉMICA </vt:lpstr>
      <vt:lpstr>orientación académica-3º eso alternativas al final de curso</vt:lpstr>
      <vt:lpstr> orientación académica-3º eso</vt:lpstr>
      <vt:lpstr> orientación académica-3º eso</vt:lpstr>
      <vt:lpstr> orientación académica-3º eso</vt:lpstr>
      <vt:lpstr>orientación académica-3º eso bachillerato </vt:lpstr>
      <vt:lpstr>orientación académica-3º eso bachillerato</vt:lpstr>
      <vt:lpstr>orientación académica-3º eso formación profesional de grado medio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ORIENTACIÓN ACADÉMICA</dc:title>
  <dc:creator>Poyo Zuñiga Mª del Carmen</dc:creator>
  <cp:lastModifiedBy>1346782</cp:lastModifiedBy>
  <cp:revision>31</cp:revision>
  <dcterms:created xsi:type="dcterms:W3CDTF">2018-02-15T16:06:53Z</dcterms:created>
  <dcterms:modified xsi:type="dcterms:W3CDTF">2019-05-12T20:37:09Z</dcterms:modified>
</cp:coreProperties>
</file>